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15"/>
  </p:notesMasterIdLst>
  <p:handoutMasterIdLst>
    <p:handoutMasterId r:id="rId16"/>
  </p:handoutMasterIdLst>
  <p:sldIdLst>
    <p:sldId id="280" r:id="rId2"/>
    <p:sldId id="258" r:id="rId3"/>
    <p:sldId id="272" r:id="rId4"/>
    <p:sldId id="277" r:id="rId5"/>
    <p:sldId id="278" r:id="rId6"/>
    <p:sldId id="273" r:id="rId7"/>
    <p:sldId id="259" r:id="rId8"/>
    <p:sldId id="274" r:id="rId9"/>
    <p:sldId id="260" r:id="rId10"/>
    <p:sldId id="265" r:id="rId11"/>
    <p:sldId id="269" r:id="rId12"/>
    <p:sldId id="281" r:id="rId13"/>
    <p:sldId id="282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7/x3x7n5tllSJKbBCqoKWQ==" hashData="pIoiyVKIOrAVrxDfVVemM+f1wY8="/>
  <p:extLst>
    <p:ext uri="{521415D9-36F7-43E2-AB2F-B90AF26B5E84}">
      <p14:sectionLst xmlns:p14="http://schemas.microsoft.com/office/powerpoint/2010/main">
        <p14:section name="Sekcja domyślna" id="{21D7C948-E171-4B59-AFE7-18992C0EE773}">
          <p14:sldIdLst>
            <p14:sldId id="280"/>
            <p14:sldId id="258"/>
            <p14:sldId id="272"/>
            <p14:sldId id="277"/>
            <p14:sldId id="278"/>
            <p14:sldId id="273"/>
            <p14:sldId id="259"/>
            <p14:sldId id="274"/>
            <p14:sldId id="260"/>
            <p14:sldId id="265"/>
            <p14:sldId id="269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1039" autoAdjust="0"/>
  </p:normalViewPr>
  <p:slideViewPr>
    <p:cSldViewPr>
      <p:cViewPr>
        <p:scale>
          <a:sx n="100" d="100"/>
          <a:sy n="100" d="100"/>
        </p:scale>
        <p:origin x="-194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4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pl-PL" smtClean="0"/>
                      <a:t>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pl-PL" smtClean="0"/>
                      <a:t>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Arkusz1!$A$2:$A$4</c:f>
              <c:strCache>
                <c:ptCount val="3"/>
                <c:pt idx="0">
                  <c:v>UE</c:v>
                </c:pt>
                <c:pt idx="1">
                  <c:v>Dotacja celowa</c:v>
                </c:pt>
                <c:pt idx="2">
                  <c:v>Środki PB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0.85000000000000064</c:v>
                </c:pt>
                <c:pt idx="1">
                  <c:v>0.14000000000000001</c:v>
                </c:pt>
                <c:pt idx="2">
                  <c:v>1.0000000000000016E-2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700" kern="800" baseline="0"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700" kern="800" baseline="0"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700" kern="800" baseline="0"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</c:legendEntry>
      <c:layout>
        <c:manualLayout>
          <c:xMode val="edge"/>
          <c:yMode val="edge"/>
          <c:x val="0.7185165857639747"/>
          <c:y val="0.22092872391596274"/>
          <c:w val="0.27257436851202332"/>
          <c:h val="0.56457116454575207"/>
        </c:manualLayout>
      </c:layout>
      <c:overlay val="0"/>
      <c:txPr>
        <a:bodyPr/>
        <a:lstStyle/>
        <a:p>
          <a:pPr>
            <a:defRPr sz="1700" kern="800" baseline="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D9817-E899-4619-A12E-D87B34ECF6F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9F1FA0C9-49D6-4DC6-93A9-7C624D3C619B}">
      <dgm:prSet phldrT="[Tekst]"/>
      <dgm:spPr/>
      <dgm:t>
        <a:bodyPr/>
        <a:lstStyle/>
        <a:p>
          <a:r>
            <a:rPr lang="pl-PL" dirty="0" smtClean="0"/>
            <a:t>Technology</a:t>
          </a:r>
          <a:endParaRPr lang="pl-PL" dirty="0"/>
        </a:p>
      </dgm:t>
    </dgm:pt>
    <dgm:pt modelId="{AD73B5AD-A50C-452D-99E8-06339DDF19BF}" type="parTrans" cxnId="{DCF7EB2F-A58D-4CA3-B310-87BF576CD064}">
      <dgm:prSet/>
      <dgm:spPr/>
      <dgm:t>
        <a:bodyPr/>
        <a:lstStyle/>
        <a:p>
          <a:endParaRPr lang="pl-PL"/>
        </a:p>
      </dgm:t>
    </dgm:pt>
    <dgm:pt modelId="{6B5865E4-4D38-4C6C-9AF7-D68D697240E6}" type="sibTrans" cxnId="{DCF7EB2F-A58D-4CA3-B310-87BF576CD064}">
      <dgm:prSet/>
      <dgm:spPr/>
      <dgm:t>
        <a:bodyPr/>
        <a:lstStyle/>
        <a:p>
          <a:endParaRPr lang="pl-PL"/>
        </a:p>
      </dgm:t>
    </dgm:pt>
    <dgm:pt modelId="{C043A4AB-D2A4-4F60-A70E-D49C49F1AD68}">
      <dgm:prSet phldrT="[Tekst]" custT="1"/>
      <dgm:spPr/>
      <dgm:t>
        <a:bodyPr/>
        <a:lstStyle/>
        <a:p>
          <a:r>
            <a:rPr lang="pl-PL" sz="1200" b="1" dirty="0" smtClean="0"/>
            <a:t>Information</a:t>
          </a:r>
          <a:r>
            <a:rPr lang="pl-PL" sz="700" dirty="0" smtClean="0"/>
            <a:t> </a:t>
          </a:r>
          <a:endParaRPr lang="pl-PL" sz="700" dirty="0"/>
        </a:p>
      </dgm:t>
    </dgm:pt>
    <dgm:pt modelId="{928EFBFE-492B-457D-89E1-6318B9285733}" type="parTrans" cxnId="{9067A132-FB81-4148-8877-2465A44EAE79}">
      <dgm:prSet/>
      <dgm:spPr/>
      <dgm:t>
        <a:bodyPr/>
        <a:lstStyle/>
        <a:p>
          <a:endParaRPr lang="pl-PL"/>
        </a:p>
      </dgm:t>
    </dgm:pt>
    <dgm:pt modelId="{25CBD911-7026-4723-8453-1DCD2C68CE7B}" type="sibTrans" cxnId="{9067A132-FB81-4148-8877-2465A44EAE79}">
      <dgm:prSet/>
      <dgm:spPr/>
      <dgm:t>
        <a:bodyPr/>
        <a:lstStyle/>
        <a:p>
          <a:endParaRPr lang="pl-PL"/>
        </a:p>
      </dgm:t>
    </dgm:pt>
    <dgm:pt modelId="{18F08D85-133C-4895-A933-E84FB6CC1487}">
      <dgm:prSet phldrT="[Tekst]" custT="1"/>
      <dgm:spPr/>
      <dgm:t>
        <a:bodyPr/>
        <a:lstStyle/>
        <a:p>
          <a:r>
            <a:rPr lang="pl-PL" sz="800" b="1" dirty="0" smtClean="0"/>
            <a:t>Communications</a:t>
          </a:r>
          <a:endParaRPr lang="pl-PL" sz="800" b="1" dirty="0"/>
        </a:p>
      </dgm:t>
    </dgm:pt>
    <dgm:pt modelId="{65FE0616-FB02-4F4D-A4A2-1DDE39E07BA3}" type="sibTrans" cxnId="{D56FF751-328A-4954-93A4-66ED8B692171}">
      <dgm:prSet/>
      <dgm:spPr/>
      <dgm:t>
        <a:bodyPr/>
        <a:lstStyle/>
        <a:p>
          <a:endParaRPr lang="pl-PL"/>
        </a:p>
      </dgm:t>
    </dgm:pt>
    <dgm:pt modelId="{317BA2B2-F973-4A35-88F2-370E78577405}" type="parTrans" cxnId="{D56FF751-328A-4954-93A4-66ED8B692171}">
      <dgm:prSet/>
      <dgm:spPr/>
      <dgm:t>
        <a:bodyPr/>
        <a:lstStyle/>
        <a:p>
          <a:endParaRPr lang="pl-PL"/>
        </a:p>
      </dgm:t>
    </dgm:pt>
    <dgm:pt modelId="{03F0B232-E458-4C62-B1C5-5C66CD8E3FBD}" type="pres">
      <dgm:prSet presAssocID="{68BD9817-E899-4619-A12E-D87B34ECF6F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BF6B579-D393-4BD5-9B0B-EF9394EADD8E}" type="pres">
      <dgm:prSet presAssocID="{9F1FA0C9-49D6-4DC6-93A9-7C624D3C619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D1D0A3-32E5-455F-A2D4-8BB3E1FAB65B}" type="pres">
      <dgm:prSet presAssocID="{9F1FA0C9-49D6-4DC6-93A9-7C624D3C619B}" presName="gear1srcNode" presStyleLbl="node1" presStyleIdx="0" presStyleCnt="3"/>
      <dgm:spPr/>
      <dgm:t>
        <a:bodyPr/>
        <a:lstStyle/>
        <a:p>
          <a:endParaRPr lang="pl-PL"/>
        </a:p>
      </dgm:t>
    </dgm:pt>
    <dgm:pt modelId="{AA286478-0054-4D49-884D-6DA0397F9EAB}" type="pres">
      <dgm:prSet presAssocID="{9F1FA0C9-49D6-4DC6-93A9-7C624D3C619B}" presName="gear1dstNode" presStyleLbl="node1" presStyleIdx="0" presStyleCnt="3"/>
      <dgm:spPr/>
      <dgm:t>
        <a:bodyPr/>
        <a:lstStyle/>
        <a:p>
          <a:endParaRPr lang="pl-PL"/>
        </a:p>
      </dgm:t>
    </dgm:pt>
    <dgm:pt modelId="{5A50697B-53A8-49DD-B652-B89AAB8D857F}" type="pres">
      <dgm:prSet presAssocID="{18F08D85-133C-4895-A933-E84FB6CC1487}" presName="gear2" presStyleLbl="node1" presStyleIdx="1" presStyleCnt="3" custScaleX="119545" custScaleY="118182" custLinFactNeighborX="0" custLinFactNeighborY="348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CBFEF1-F1A4-4362-AB2F-69DB8CD42585}" type="pres">
      <dgm:prSet presAssocID="{18F08D85-133C-4895-A933-E84FB6CC1487}" presName="gear2srcNode" presStyleLbl="node1" presStyleIdx="1" presStyleCnt="3"/>
      <dgm:spPr/>
      <dgm:t>
        <a:bodyPr/>
        <a:lstStyle/>
        <a:p>
          <a:endParaRPr lang="pl-PL"/>
        </a:p>
      </dgm:t>
    </dgm:pt>
    <dgm:pt modelId="{29E71C59-B5D9-4910-BE58-D6B3C3D23358}" type="pres">
      <dgm:prSet presAssocID="{18F08D85-133C-4895-A933-E84FB6CC1487}" presName="gear2dstNode" presStyleLbl="node1" presStyleIdx="1" presStyleCnt="3"/>
      <dgm:spPr/>
      <dgm:t>
        <a:bodyPr/>
        <a:lstStyle/>
        <a:p>
          <a:endParaRPr lang="pl-PL"/>
        </a:p>
      </dgm:t>
    </dgm:pt>
    <dgm:pt modelId="{2CF3A07D-A073-4F59-8C15-0B2A66C56D3C}" type="pres">
      <dgm:prSet presAssocID="{C043A4AB-D2A4-4F60-A70E-D49C49F1AD68}" presName="gear3" presStyleLbl="node1" presStyleIdx="2" presStyleCnt="3" custScaleX="115241" custScaleY="109613"/>
      <dgm:spPr/>
      <dgm:t>
        <a:bodyPr/>
        <a:lstStyle/>
        <a:p>
          <a:endParaRPr lang="pl-PL"/>
        </a:p>
      </dgm:t>
    </dgm:pt>
    <dgm:pt modelId="{1209CE59-DE97-4EA9-8A3E-9B006FCC002D}" type="pres">
      <dgm:prSet presAssocID="{C043A4AB-D2A4-4F60-A70E-D49C49F1AD6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DCDBFE-75AD-4AE3-ABFF-5C91A9AF492B}" type="pres">
      <dgm:prSet presAssocID="{C043A4AB-D2A4-4F60-A70E-D49C49F1AD68}" presName="gear3srcNode" presStyleLbl="node1" presStyleIdx="2" presStyleCnt="3"/>
      <dgm:spPr/>
      <dgm:t>
        <a:bodyPr/>
        <a:lstStyle/>
        <a:p>
          <a:endParaRPr lang="pl-PL"/>
        </a:p>
      </dgm:t>
    </dgm:pt>
    <dgm:pt modelId="{817C8A94-B0D8-40F7-A97A-7D4750F8AC1B}" type="pres">
      <dgm:prSet presAssocID="{C043A4AB-D2A4-4F60-A70E-D49C49F1AD68}" presName="gear3dstNode" presStyleLbl="node1" presStyleIdx="2" presStyleCnt="3"/>
      <dgm:spPr/>
      <dgm:t>
        <a:bodyPr/>
        <a:lstStyle/>
        <a:p>
          <a:endParaRPr lang="pl-PL"/>
        </a:p>
      </dgm:t>
    </dgm:pt>
    <dgm:pt modelId="{93DEC175-ADB4-44EC-9F3A-3E346A280E91}" type="pres">
      <dgm:prSet presAssocID="{6B5865E4-4D38-4C6C-9AF7-D68D697240E6}" presName="connector1" presStyleLbl="sibTrans2D1" presStyleIdx="0" presStyleCnt="3"/>
      <dgm:spPr/>
      <dgm:t>
        <a:bodyPr/>
        <a:lstStyle/>
        <a:p>
          <a:endParaRPr lang="pl-PL"/>
        </a:p>
      </dgm:t>
    </dgm:pt>
    <dgm:pt modelId="{8184BCE7-1319-4163-A34D-A57F7AD7800F}" type="pres">
      <dgm:prSet presAssocID="{65FE0616-FB02-4F4D-A4A2-1DDE39E07BA3}" presName="connector2" presStyleLbl="sibTrans2D1" presStyleIdx="1" presStyleCnt="3"/>
      <dgm:spPr/>
      <dgm:t>
        <a:bodyPr/>
        <a:lstStyle/>
        <a:p>
          <a:endParaRPr lang="pl-PL"/>
        </a:p>
      </dgm:t>
    </dgm:pt>
    <dgm:pt modelId="{C256624D-C232-44BA-8AA0-604097EB41EC}" type="pres">
      <dgm:prSet presAssocID="{25CBD911-7026-4723-8453-1DCD2C68CE7B}" presName="connector3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DE49B2D1-9ADF-4474-A7D1-9D8BB216834A}" type="presOf" srcId="{65FE0616-FB02-4F4D-A4A2-1DDE39E07BA3}" destId="{8184BCE7-1319-4163-A34D-A57F7AD7800F}" srcOrd="0" destOrd="0" presId="urn:microsoft.com/office/officeart/2005/8/layout/gear1"/>
    <dgm:cxn modelId="{D56FF751-328A-4954-93A4-66ED8B692171}" srcId="{68BD9817-E899-4619-A12E-D87B34ECF6FD}" destId="{18F08D85-133C-4895-A933-E84FB6CC1487}" srcOrd="1" destOrd="0" parTransId="{317BA2B2-F973-4A35-88F2-370E78577405}" sibTransId="{65FE0616-FB02-4F4D-A4A2-1DDE39E07BA3}"/>
    <dgm:cxn modelId="{4F5625C7-DCF9-4B2A-BDE7-EF6E6B0BA8C8}" type="presOf" srcId="{C043A4AB-D2A4-4F60-A70E-D49C49F1AD68}" destId="{2CF3A07D-A073-4F59-8C15-0B2A66C56D3C}" srcOrd="0" destOrd="0" presId="urn:microsoft.com/office/officeart/2005/8/layout/gear1"/>
    <dgm:cxn modelId="{DCF7EB2F-A58D-4CA3-B310-87BF576CD064}" srcId="{68BD9817-E899-4619-A12E-D87B34ECF6FD}" destId="{9F1FA0C9-49D6-4DC6-93A9-7C624D3C619B}" srcOrd="0" destOrd="0" parTransId="{AD73B5AD-A50C-452D-99E8-06339DDF19BF}" sibTransId="{6B5865E4-4D38-4C6C-9AF7-D68D697240E6}"/>
    <dgm:cxn modelId="{577511E5-7F77-400E-886C-BFC60F71DC98}" type="presOf" srcId="{C043A4AB-D2A4-4F60-A70E-D49C49F1AD68}" destId="{D9DCDBFE-75AD-4AE3-ABFF-5C91A9AF492B}" srcOrd="2" destOrd="0" presId="urn:microsoft.com/office/officeart/2005/8/layout/gear1"/>
    <dgm:cxn modelId="{6233C6AA-410A-4E71-A743-C9A47D7E4162}" type="presOf" srcId="{C043A4AB-D2A4-4F60-A70E-D49C49F1AD68}" destId="{1209CE59-DE97-4EA9-8A3E-9B006FCC002D}" srcOrd="1" destOrd="0" presId="urn:microsoft.com/office/officeart/2005/8/layout/gear1"/>
    <dgm:cxn modelId="{D99DBB1F-9379-4D96-835B-28ADC06AF50E}" type="presOf" srcId="{25CBD911-7026-4723-8453-1DCD2C68CE7B}" destId="{C256624D-C232-44BA-8AA0-604097EB41EC}" srcOrd="0" destOrd="0" presId="urn:microsoft.com/office/officeart/2005/8/layout/gear1"/>
    <dgm:cxn modelId="{CFB19FA0-F1D2-4165-BF22-04936E4034B0}" type="presOf" srcId="{9F1FA0C9-49D6-4DC6-93A9-7C624D3C619B}" destId="{7BF6B579-D393-4BD5-9B0B-EF9394EADD8E}" srcOrd="0" destOrd="0" presId="urn:microsoft.com/office/officeart/2005/8/layout/gear1"/>
    <dgm:cxn modelId="{30CA7C0A-7851-4F9D-9DB1-EDBD3216A716}" type="presOf" srcId="{9F1FA0C9-49D6-4DC6-93A9-7C624D3C619B}" destId="{11D1D0A3-32E5-455F-A2D4-8BB3E1FAB65B}" srcOrd="1" destOrd="0" presId="urn:microsoft.com/office/officeart/2005/8/layout/gear1"/>
    <dgm:cxn modelId="{10FF60DD-AB79-4C8C-A0D3-6B49EDB68770}" type="presOf" srcId="{18F08D85-133C-4895-A933-E84FB6CC1487}" destId="{5BCBFEF1-F1A4-4362-AB2F-69DB8CD42585}" srcOrd="1" destOrd="0" presId="urn:microsoft.com/office/officeart/2005/8/layout/gear1"/>
    <dgm:cxn modelId="{9067A132-FB81-4148-8877-2465A44EAE79}" srcId="{68BD9817-E899-4619-A12E-D87B34ECF6FD}" destId="{C043A4AB-D2A4-4F60-A70E-D49C49F1AD68}" srcOrd="2" destOrd="0" parTransId="{928EFBFE-492B-457D-89E1-6318B9285733}" sibTransId="{25CBD911-7026-4723-8453-1DCD2C68CE7B}"/>
    <dgm:cxn modelId="{93F0F34E-A7E5-44BF-A64E-1C85D73D6B13}" type="presOf" srcId="{18F08D85-133C-4895-A933-E84FB6CC1487}" destId="{5A50697B-53A8-49DD-B652-B89AAB8D857F}" srcOrd="0" destOrd="0" presId="urn:microsoft.com/office/officeart/2005/8/layout/gear1"/>
    <dgm:cxn modelId="{8DF38B4B-E95F-4BB4-A1CF-4B3BA8375DF6}" type="presOf" srcId="{6B5865E4-4D38-4C6C-9AF7-D68D697240E6}" destId="{93DEC175-ADB4-44EC-9F3A-3E346A280E91}" srcOrd="0" destOrd="0" presId="urn:microsoft.com/office/officeart/2005/8/layout/gear1"/>
    <dgm:cxn modelId="{6F04A9A3-B868-4002-952D-EE04418E9550}" type="presOf" srcId="{18F08D85-133C-4895-A933-E84FB6CC1487}" destId="{29E71C59-B5D9-4910-BE58-D6B3C3D23358}" srcOrd="2" destOrd="0" presId="urn:microsoft.com/office/officeart/2005/8/layout/gear1"/>
    <dgm:cxn modelId="{B9412246-1BB4-4AED-95D8-B6FE8A33360E}" type="presOf" srcId="{68BD9817-E899-4619-A12E-D87B34ECF6FD}" destId="{03F0B232-E458-4C62-B1C5-5C66CD8E3FBD}" srcOrd="0" destOrd="0" presId="urn:microsoft.com/office/officeart/2005/8/layout/gear1"/>
    <dgm:cxn modelId="{3474DE59-3CD2-460A-BC08-D4D2E6FAE797}" type="presOf" srcId="{9F1FA0C9-49D6-4DC6-93A9-7C624D3C619B}" destId="{AA286478-0054-4D49-884D-6DA0397F9EAB}" srcOrd="2" destOrd="0" presId="urn:microsoft.com/office/officeart/2005/8/layout/gear1"/>
    <dgm:cxn modelId="{3B692C89-AE62-4132-AE7D-5686426FD8B0}" type="presOf" srcId="{C043A4AB-D2A4-4F60-A70E-D49C49F1AD68}" destId="{817C8A94-B0D8-40F7-A97A-7D4750F8AC1B}" srcOrd="3" destOrd="0" presId="urn:microsoft.com/office/officeart/2005/8/layout/gear1"/>
    <dgm:cxn modelId="{8D21D10D-91E2-4941-867E-3A8932A5A7A1}" type="presParOf" srcId="{03F0B232-E458-4C62-B1C5-5C66CD8E3FBD}" destId="{7BF6B579-D393-4BD5-9B0B-EF9394EADD8E}" srcOrd="0" destOrd="0" presId="urn:microsoft.com/office/officeart/2005/8/layout/gear1"/>
    <dgm:cxn modelId="{C89142A9-CA12-4BB3-81D5-E1656B326C65}" type="presParOf" srcId="{03F0B232-E458-4C62-B1C5-5C66CD8E3FBD}" destId="{11D1D0A3-32E5-455F-A2D4-8BB3E1FAB65B}" srcOrd="1" destOrd="0" presId="urn:microsoft.com/office/officeart/2005/8/layout/gear1"/>
    <dgm:cxn modelId="{3A2EC943-D483-4174-8921-D8897EEADE75}" type="presParOf" srcId="{03F0B232-E458-4C62-B1C5-5C66CD8E3FBD}" destId="{AA286478-0054-4D49-884D-6DA0397F9EAB}" srcOrd="2" destOrd="0" presId="urn:microsoft.com/office/officeart/2005/8/layout/gear1"/>
    <dgm:cxn modelId="{0F938188-127C-40A4-9BB3-EFF92C77EBF6}" type="presParOf" srcId="{03F0B232-E458-4C62-B1C5-5C66CD8E3FBD}" destId="{5A50697B-53A8-49DD-B652-B89AAB8D857F}" srcOrd="3" destOrd="0" presId="urn:microsoft.com/office/officeart/2005/8/layout/gear1"/>
    <dgm:cxn modelId="{D59D3D39-A91B-4651-9FFD-F7DD120AD53A}" type="presParOf" srcId="{03F0B232-E458-4C62-B1C5-5C66CD8E3FBD}" destId="{5BCBFEF1-F1A4-4362-AB2F-69DB8CD42585}" srcOrd="4" destOrd="0" presId="urn:microsoft.com/office/officeart/2005/8/layout/gear1"/>
    <dgm:cxn modelId="{B1131547-709A-4FA2-BAFE-06FD78C24ADA}" type="presParOf" srcId="{03F0B232-E458-4C62-B1C5-5C66CD8E3FBD}" destId="{29E71C59-B5D9-4910-BE58-D6B3C3D23358}" srcOrd="5" destOrd="0" presId="urn:microsoft.com/office/officeart/2005/8/layout/gear1"/>
    <dgm:cxn modelId="{CDC3F6C4-16EE-4DF4-B540-57E325FF01FC}" type="presParOf" srcId="{03F0B232-E458-4C62-B1C5-5C66CD8E3FBD}" destId="{2CF3A07D-A073-4F59-8C15-0B2A66C56D3C}" srcOrd="6" destOrd="0" presId="urn:microsoft.com/office/officeart/2005/8/layout/gear1"/>
    <dgm:cxn modelId="{D6CF7283-86CC-409C-8243-DFCD224D030B}" type="presParOf" srcId="{03F0B232-E458-4C62-B1C5-5C66CD8E3FBD}" destId="{1209CE59-DE97-4EA9-8A3E-9B006FCC002D}" srcOrd="7" destOrd="0" presId="urn:microsoft.com/office/officeart/2005/8/layout/gear1"/>
    <dgm:cxn modelId="{6066434C-BDF3-4945-A982-464A17A8B843}" type="presParOf" srcId="{03F0B232-E458-4C62-B1C5-5C66CD8E3FBD}" destId="{D9DCDBFE-75AD-4AE3-ABFF-5C91A9AF492B}" srcOrd="8" destOrd="0" presId="urn:microsoft.com/office/officeart/2005/8/layout/gear1"/>
    <dgm:cxn modelId="{DA567E57-9EB1-4D48-8B1C-1BD3E6A15D29}" type="presParOf" srcId="{03F0B232-E458-4C62-B1C5-5C66CD8E3FBD}" destId="{817C8A94-B0D8-40F7-A97A-7D4750F8AC1B}" srcOrd="9" destOrd="0" presId="urn:microsoft.com/office/officeart/2005/8/layout/gear1"/>
    <dgm:cxn modelId="{BD792E3E-46CA-46C3-BF56-E5ECAE00A409}" type="presParOf" srcId="{03F0B232-E458-4C62-B1C5-5C66CD8E3FBD}" destId="{93DEC175-ADB4-44EC-9F3A-3E346A280E91}" srcOrd="10" destOrd="0" presId="urn:microsoft.com/office/officeart/2005/8/layout/gear1"/>
    <dgm:cxn modelId="{5E765A46-B0CB-43ED-A655-526559FCFD6C}" type="presParOf" srcId="{03F0B232-E458-4C62-B1C5-5C66CD8E3FBD}" destId="{8184BCE7-1319-4163-A34D-A57F7AD7800F}" srcOrd="11" destOrd="0" presId="urn:microsoft.com/office/officeart/2005/8/layout/gear1"/>
    <dgm:cxn modelId="{138FAA47-C01B-4CC7-ADE9-085D0A06F115}" type="presParOf" srcId="{03F0B232-E458-4C62-B1C5-5C66CD8E3FBD}" destId="{C256624D-C232-44BA-8AA0-604097EB41E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6B579-D393-4BD5-9B0B-EF9394EADD8E}">
      <dsp:nvSpPr>
        <dsp:cNvPr id="0" name=""/>
        <dsp:cNvSpPr/>
      </dsp:nvSpPr>
      <dsp:spPr>
        <a:xfrm>
          <a:off x="1782197" y="2403948"/>
          <a:ext cx="2178242" cy="217824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Technology</a:t>
          </a:r>
          <a:endParaRPr lang="pl-PL" sz="1700" kern="1200" dirty="0"/>
        </a:p>
      </dsp:txBody>
      <dsp:txXfrm>
        <a:off x="2220121" y="2914191"/>
        <a:ext cx="1302394" cy="1119661"/>
      </dsp:txXfrm>
    </dsp:sp>
    <dsp:sp modelId="{5A50697B-53A8-49DD-B652-B89AAB8D857F}">
      <dsp:nvSpPr>
        <dsp:cNvPr id="0" name=""/>
        <dsp:cNvSpPr/>
      </dsp:nvSpPr>
      <dsp:spPr>
        <a:xfrm>
          <a:off x="360043" y="1800202"/>
          <a:ext cx="1893803" cy="187221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/>
            <a:t>Communications</a:t>
          </a:r>
          <a:endParaRPr lang="pl-PL" sz="800" b="1" kern="1200" dirty="0"/>
        </a:p>
      </dsp:txBody>
      <dsp:txXfrm>
        <a:off x="834516" y="2274385"/>
        <a:ext cx="944857" cy="923844"/>
      </dsp:txXfrm>
    </dsp:sp>
    <dsp:sp modelId="{2CF3A07D-A073-4F59-8C15-0B2A66C56D3C}">
      <dsp:nvSpPr>
        <dsp:cNvPr id="0" name=""/>
        <dsp:cNvSpPr/>
      </dsp:nvSpPr>
      <dsp:spPr>
        <a:xfrm rot="20700000">
          <a:off x="1267887" y="737553"/>
          <a:ext cx="1820709" cy="166940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Information</a:t>
          </a:r>
          <a:r>
            <a:rPr lang="pl-PL" sz="700" kern="1200" dirty="0" smtClean="0"/>
            <a:t> </a:t>
          </a:r>
          <a:endParaRPr lang="pl-PL" sz="700" kern="1200" dirty="0"/>
        </a:p>
      </dsp:txBody>
      <dsp:txXfrm rot="-20700000">
        <a:off x="1676196" y="1094728"/>
        <a:ext cx="1004091" cy="955054"/>
      </dsp:txXfrm>
    </dsp:sp>
    <dsp:sp modelId="{93DEC175-ADB4-44EC-9F3A-3E346A280E91}">
      <dsp:nvSpPr>
        <dsp:cNvPr id="0" name=""/>
        <dsp:cNvSpPr/>
      </dsp:nvSpPr>
      <dsp:spPr>
        <a:xfrm>
          <a:off x="1612158" y="2076701"/>
          <a:ext cx="2788149" cy="2788149"/>
        </a:xfrm>
        <a:prstGeom prst="circularArrow">
          <a:avLst>
            <a:gd name="adj1" fmla="val 4687"/>
            <a:gd name="adj2" fmla="val 299029"/>
            <a:gd name="adj3" fmla="val 2510441"/>
            <a:gd name="adj4" fmla="val 1587366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4BCE7-1319-4163-A34D-A57F7AD7800F}">
      <dsp:nvSpPr>
        <dsp:cNvPr id="0" name=""/>
        <dsp:cNvSpPr/>
      </dsp:nvSpPr>
      <dsp:spPr>
        <a:xfrm>
          <a:off x="234302" y="1539576"/>
          <a:ext cx="2025765" cy="202576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6624D-C232-44BA-8AA0-604097EB41EC}">
      <dsp:nvSpPr>
        <dsp:cNvPr id="0" name=""/>
        <dsp:cNvSpPr/>
      </dsp:nvSpPr>
      <dsp:spPr>
        <a:xfrm>
          <a:off x="1043124" y="457191"/>
          <a:ext cx="2184182" cy="21841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B0C4A-641F-49D6-8EEB-804865AB5825}" type="datetimeFigureOut">
              <a:rPr lang="pl-PL" smtClean="0"/>
              <a:pPr/>
              <a:t>2013-01-31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D07FD-7B26-49E9-945D-75E80585B5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1072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16EBB-D94F-4EF0-BFE6-42EC39CB0C72}" type="datetimeFigureOut">
              <a:rPr lang="pl-PL" smtClean="0"/>
              <a:pPr/>
              <a:t>2013-01-31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869EF-DF99-4435-99FC-647440BAF05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83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869EF-DF99-4435-99FC-647440BAF059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na terenie kampusu Politechniki Białostockiej, otoczonego ulicami Wiejską, Zwierzyniecką </a:t>
            </a:r>
            <a:br>
              <a:rPr lang="pl-PL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i Świerkową.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869EF-DF99-4435-99FC-647440BAF059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869EF-DF99-4435-99FC-647440BAF059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budownictwo, inżynieria środowiska, ochrona środowiska, elektronika i telekomunikacja, elektrotechnika, automatyka i robotyka, inżynieria biomedyczna, mechanika i budowa maszyn.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869EF-DF99-4435-99FC-647440BAF059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2C5F29-EED5-47B9-9CBD-1FFEF82FAABB}" type="datetimeFigureOut">
              <a:rPr lang="pl-PL" smtClean="0"/>
              <a:pPr/>
              <a:t>2013-01-31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603C04-D4E3-46E9-85BE-60B58230A7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C5F29-EED5-47B9-9CBD-1FFEF82FAABB}" type="datetimeFigureOut">
              <a:rPr lang="pl-PL" smtClean="0"/>
              <a:pPr/>
              <a:t>2013-01-31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03C04-D4E3-46E9-85BE-60B58230A7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C5F29-EED5-47B9-9CBD-1FFEF82FAABB}" type="datetimeFigureOut">
              <a:rPr lang="pl-PL" smtClean="0"/>
              <a:pPr/>
              <a:t>2013-01-31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03C04-D4E3-46E9-85BE-60B58230A7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03C04-D4E3-46E9-85BE-60B58230A75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grpSp>
        <p:nvGrpSpPr>
          <p:cNvPr id="8" name="Grupa 7"/>
          <p:cNvGrpSpPr/>
          <p:nvPr userDrawn="1"/>
        </p:nvGrpSpPr>
        <p:grpSpPr>
          <a:xfrm>
            <a:off x="0" y="0"/>
            <a:ext cx="9123717" cy="1385151"/>
            <a:chOff x="0" y="-1"/>
            <a:chExt cx="9123717" cy="1385151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2856384" cy="1385151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065" y="254157"/>
              <a:ext cx="3083652" cy="1052736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260648"/>
              <a:ext cx="978650" cy="81473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C5F29-EED5-47B9-9CBD-1FFEF82FAABB}" type="datetimeFigureOut">
              <a:rPr lang="pl-PL" smtClean="0"/>
              <a:pPr/>
              <a:t>2013-01-31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03C04-D4E3-46E9-85BE-60B58230A75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C5F29-EED5-47B9-9CBD-1FFEF82FAABB}" type="datetimeFigureOut">
              <a:rPr lang="pl-PL" smtClean="0"/>
              <a:pPr/>
              <a:t>2013-01-31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03C04-D4E3-46E9-85BE-60B58230A75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C5F29-EED5-47B9-9CBD-1FFEF82FAABB}" type="datetimeFigureOut">
              <a:rPr lang="pl-PL" smtClean="0"/>
              <a:pPr/>
              <a:t>2013-01-31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03C04-D4E3-46E9-85BE-60B58230A7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C5F29-EED5-47B9-9CBD-1FFEF82FAABB}" type="datetimeFigureOut">
              <a:rPr lang="pl-PL" smtClean="0"/>
              <a:pPr/>
              <a:t>2013-01-31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03C04-D4E3-46E9-85BE-60B58230A75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C5F29-EED5-47B9-9CBD-1FFEF82FAABB}" type="datetimeFigureOut">
              <a:rPr lang="pl-PL" smtClean="0"/>
              <a:pPr/>
              <a:t>2013-01-31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03C04-D4E3-46E9-85BE-60B58230A7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42C5F29-EED5-47B9-9CBD-1FFEF82FAABB}" type="datetimeFigureOut">
              <a:rPr lang="pl-PL" smtClean="0"/>
              <a:pPr/>
              <a:t>2013-01-31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03C04-D4E3-46E9-85BE-60B58230A7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2C5F29-EED5-47B9-9CBD-1FFEF82FAABB}" type="datetimeFigureOut">
              <a:rPr lang="pl-PL" smtClean="0"/>
              <a:pPr/>
              <a:t>2013-01-31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603C04-D4E3-46E9-85BE-60B58230A75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2C5F29-EED5-47B9-9CBD-1FFEF82FAABB}" type="datetimeFigureOut">
              <a:rPr lang="pl-PL" smtClean="0"/>
              <a:pPr/>
              <a:t>2013-01-31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F603C04-D4E3-46E9-85BE-60B58230A75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izualizacj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914400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467544" y="1700808"/>
            <a:ext cx="799288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INNO – EKO – TECH</a:t>
            </a:r>
          </a:p>
          <a:p>
            <a:pPr algn="ctr"/>
            <a:endParaRPr lang="pl-PL" sz="3600" b="1" dirty="0" smtClean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Innowacyjne centrum dydaktyczno – badawcze alternatywnych źródeł energii, budownictwa energooszczędnego i ochrony środowiska Politechniki Białostockiej.</a:t>
            </a:r>
          </a:p>
          <a:p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539552" y="1340769"/>
            <a:ext cx="5184576" cy="439248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Uruchomione zostaną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nowe kierunki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biotechnologia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oraz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makrokierunek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2000" b="1" dirty="0" err="1" smtClean="0">
                <a:latin typeface="Times New Roman" pitchFamily="18" charset="0"/>
                <a:cs typeface="Times New Roman" pitchFamily="18" charset="0"/>
              </a:rPr>
              <a:t>ekoenergetyka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Zwiększy się liczba studentów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zainteresowanych nauką na kierunkach oferowanych przez Politechnikę Białostocką.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az 2" descr="http://www.innoekotech.pb.edu.pl/wp-content/uploads/2012/07/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556792"/>
            <a:ext cx="2905125" cy="440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93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4241962" cy="2521122"/>
          </a:xfrm>
          <a:effectLst>
            <a:softEdge rad="63500"/>
          </a:effectLst>
        </p:spPr>
      </p:pic>
      <p:sp>
        <p:nvSpPr>
          <p:cNvPr id="10" name="pole tekstowe 9"/>
          <p:cNvSpPr txBox="1"/>
          <p:nvPr/>
        </p:nvSpPr>
        <p:spPr>
          <a:xfrm>
            <a:off x="395536" y="1556792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SzPct val="124000"/>
              <a:buFont typeface="Lucida Sans Unicode" pitchFamily="34" charset="0"/>
              <a:buChar char="‣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Centrum umożliwi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działalność dydaktyczną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oraz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prowadzenie badań naukowych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z zakresu rozwiązań i technologii innowacyjnych ze szczególnym uwzględnieniem minimalizacji kosztów technologii wytwarzania energii.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INFORMACJE O PROJEKCIE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4644008" y="1628800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Biuro Obsługi Projektu </a:t>
            </a:r>
            <a:br>
              <a:rPr lang="pl-PL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„INNO-EKO-TECH”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latin typeface="Times New Roman" pitchFamily="18" charset="0"/>
                <a:cs typeface="Times New Roman" pitchFamily="18" charset="0"/>
              </a:rPr>
            </a:b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ul. Wiejska 45A</a:t>
            </a:r>
            <a:br>
              <a:rPr lang="pl-PL" sz="2000" dirty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15-351 Białystok</a:t>
            </a:r>
            <a:br>
              <a:rPr lang="pl-PL" sz="2000" dirty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pok. 5B (budynek Rektoratu)</a:t>
            </a:r>
          </a:p>
          <a:p>
            <a:pPr algn="ctr"/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www.innoekotech.pb.edu.pl</a:t>
            </a:r>
          </a:p>
          <a:p>
            <a:pPr algn="ctr"/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tel. 85 746 7025</a:t>
            </a:r>
            <a:br>
              <a:rPr lang="pl-PL" sz="2000" dirty="0">
                <a:latin typeface="Times New Roman" pitchFamily="18" charset="0"/>
                <a:cs typeface="Times New Roman" pitchFamily="18" charset="0"/>
              </a:rPr>
            </a:b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e-mail: k.talipski@pb.edu.pl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63704"/>
            <a:ext cx="3648395" cy="32360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1556792"/>
            <a:ext cx="5184576" cy="504056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INNO – EKO – TECH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 – projekt realizowany przez Politechnikę Białostocką, współfinansowany przez Unię Europejską  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ze środków Europejskiego Funduszu Rozwoju Regionalnego w ramach Programu Infrastruktura i Środowisko. </a:t>
            </a:r>
          </a:p>
          <a:p>
            <a:pPr algn="just">
              <a:lnSpc>
                <a:spcPct val="150000"/>
              </a:lnSpc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Zakończenie projektu przewidziane jest do końca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2014 roku.</a:t>
            </a:r>
          </a:p>
          <a:p>
            <a:pPr algn="just">
              <a:lnSpc>
                <a:spcPct val="150000"/>
              </a:lnSpc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418296" cy="4949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117467" cy="5065222"/>
          </a:xfrm>
          <a:effectLst>
            <a:softEdge rad="63500"/>
          </a:effectLst>
        </p:spPr>
      </p:pic>
      <p:sp>
        <p:nvSpPr>
          <p:cNvPr id="5" name="Strzałka w prawo 4"/>
          <p:cNvSpPr/>
          <p:nvPr/>
        </p:nvSpPr>
        <p:spPr>
          <a:xfrm rot="10535260">
            <a:off x="4431440" y="1989083"/>
            <a:ext cx="2018258" cy="167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660232" y="1700808"/>
            <a:ext cx="22322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INNO-EKO-TECH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3399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FINANSOWANIE PROJEKTU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663105"/>
              </p:ext>
            </p:extLst>
          </p:nvPr>
        </p:nvGraphicFramePr>
        <p:xfrm>
          <a:off x="1043608" y="188640"/>
          <a:ext cx="7488832" cy="429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rostokąt 2"/>
          <p:cNvSpPr/>
          <p:nvPr/>
        </p:nvSpPr>
        <p:spPr>
          <a:xfrm>
            <a:off x="467544" y="436510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Całkowity koszt realizacji projektu wyniesie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90 973 651,91 zł </a:t>
            </a:r>
            <a:br>
              <a:rPr lang="pl-PL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 czego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89 808 522,53 zł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stanowić będzie wartość dofinansowania 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 Programu Operacyjnego Infrastruktura i Środowisko.</a:t>
            </a:r>
          </a:p>
          <a:p>
            <a:pPr algn="just">
              <a:lnSpc>
                <a:spcPct val="150000"/>
              </a:lnSpc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GŁÓWNE CELE PROJEKTU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>
            <a:noAutofit/>
          </a:bodyPr>
          <a:lstStyle/>
          <a:p>
            <a:pPr marL="624078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udowa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i wyposażenie nowoczesnego Centrum dydaktyczno – badawczego alternatywnych źródeł energii, budownictwa energooszczędnego i ochrony środowiska przy Wydziale Budownictwa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Inżynierii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Środowiska Politechniki Białostockiej.</a:t>
            </a:r>
          </a:p>
          <a:p>
            <a:pPr marL="624078" indent="-514350" algn="just">
              <a:lnSpc>
                <a:spcPct val="150000"/>
              </a:lnSpc>
              <a:buFont typeface="+mj-lt"/>
              <a:buAutoNum type="arabicPeriod"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Podniesienie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jakości kształcenia poprzez wykorzystanie w procesie dydaktycznym nowoczesnych rozwiązań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ICT.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11560" y="1484784"/>
            <a:ext cx="4176464" cy="41764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Nowoczesna infrastruktura ICT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and Communications Technology) umożliwi studentom nabycie praktycznych umiejętności wykonywania badań, które znajdą swoje zastosowanie w praktyce inżynierskiej.</a:t>
            </a:r>
            <a:endParaRPr lang="pl-PL" sz="2000" dirty="0"/>
          </a:p>
        </p:txBody>
      </p:sp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715232"/>
              </p:ext>
            </p:extLst>
          </p:nvPr>
        </p:nvGraphicFramePr>
        <p:xfrm>
          <a:off x="4788024" y="908720"/>
          <a:ext cx="396044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844824"/>
            <a:ext cx="4968552" cy="3600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Utworzonych zostanie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nowoczesnych laboratoriów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pracowni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dydaktycznych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673 stanowiska badawcze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wyposażone zostaną w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sprzęt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najnowocześniejszą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aparaturę </a:t>
            </a:r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badawczo –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pomiarową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, rejestrującą, informatyczną oraz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prezentacyjną.</a:t>
            </a:r>
          </a:p>
          <a:p>
            <a:pPr algn="just">
              <a:lnSpc>
                <a:spcPct val="150000"/>
              </a:lnSpc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0" y="-1"/>
            <a:ext cx="9123717" cy="1385151"/>
            <a:chOff x="0" y="-1"/>
            <a:chExt cx="9123717" cy="1385151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2856384" cy="1385151"/>
            </a:xfrm>
            <a:prstGeom prst="rect">
              <a:avLst/>
            </a:prstGeom>
          </p:spPr>
        </p:pic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065" y="254157"/>
              <a:ext cx="3083652" cy="1052736"/>
            </a:xfrm>
            <a:prstGeom prst="rect">
              <a:avLst/>
            </a:prstGeom>
          </p:spPr>
        </p:pic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260648"/>
              <a:ext cx="978650" cy="814738"/>
            </a:xfrm>
            <a:prstGeom prst="rect">
              <a:avLst/>
            </a:prstGeom>
          </p:spPr>
        </p:pic>
      </p:grpSp>
      <p:pic>
        <p:nvPicPr>
          <p:cNvPr id="9" name="Obraz 8" descr="http://www.innoekotech.pb.edu.pl/wp-content/uploads/2012/07/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132856"/>
            <a:ext cx="32403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85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641</TotalTime>
  <Words>197</Words>
  <Application>Microsoft Office PowerPoint</Application>
  <PresentationFormat>Pokaz na ekranie (4:3)</PresentationFormat>
  <Paragraphs>51</Paragraphs>
  <Slides>13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Hol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„INNO – EKO – TECH”</dc:title>
  <dc:creator>cnk</dc:creator>
  <cp:lastModifiedBy>K.Talipski</cp:lastModifiedBy>
  <cp:revision>76</cp:revision>
  <dcterms:created xsi:type="dcterms:W3CDTF">2012-09-14T07:25:59Z</dcterms:created>
  <dcterms:modified xsi:type="dcterms:W3CDTF">2013-01-31T10:16:36Z</dcterms:modified>
</cp:coreProperties>
</file>